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x="18288000" cy="10287000"/>
  <p:notesSz cx="6858000" cy="9144000"/>
  <p:embeddedFontLst>
    <p:embeddedFont>
      <p:font typeface="Open Sans" charset="1" panose="020B0606030504020204"/>
      <p:regular r:id="rId28"/>
    </p:embeddedFont>
    <p:embeddedFont>
      <p:font typeface="Montserrat" charset="1" panose="00000500000000000000"/>
      <p:regular r:id="rId29"/>
    </p:embeddedFont>
    <p:embeddedFont>
      <p:font typeface="Montserrat Semi-Bold" charset="1" panose="00000700000000000000"/>
      <p:regular r:id="rId30"/>
    </p:embeddedFont>
    <p:embeddedFont>
      <p:font typeface="Montserrat Medium" charset="1" panose="00000600000000000000"/>
      <p:regular r:id="rId31"/>
    </p:embeddedFont>
    <p:embeddedFont>
      <p:font typeface="Montserrat Bold" charset="1" panose="0000080000000000000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1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1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14.png" Type="http://schemas.openxmlformats.org/officeDocument/2006/relationships/image"/><Relationship Id="rId7" Target="../media/image1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16.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17.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18.png" Type="http://schemas.openxmlformats.org/officeDocument/2006/relationships/image"/><Relationship Id="rId7" Target="../media/image19.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20.png" Type="http://schemas.openxmlformats.org/officeDocument/2006/relationships/image"/><Relationship Id="rId7" Target="../media/image2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22.png" Type="http://schemas.openxmlformats.org/officeDocument/2006/relationships/image"/><Relationship Id="rId7" Target="../media/image2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24.png" Type="http://schemas.openxmlformats.org/officeDocument/2006/relationships/image"/><Relationship Id="rId7" Target="../media/image25.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26.png" Type="http://schemas.openxmlformats.org/officeDocument/2006/relationships/image"/><Relationship Id="rId7" Target="../media/image27.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28.png" Type="http://schemas.openxmlformats.org/officeDocument/2006/relationships/image"/><Relationship Id="rId7" Target="../media/image2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7404220" y="-1518597"/>
            <a:ext cx="12358395" cy="8820804"/>
          </a:xfrm>
          <a:custGeom>
            <a:avLst/>
            <a:gdLst/>
            <a:ahLst/>
            <a:cxnLst/>
            <a:rect r="r" b="b" t="t" l="l"/>
            <a:pathLst>
              <a:path h="8820804" w="12358395">
                <a:moveTo>
                  <a:pt x="0" y="0"/>
                </a:moveTo>
                <a:lnTo>
                  <a:pt x="12358394" y="0"/>
                </a:lnTo>
                <a:lnTo>
                  <a:pt x="12358394" y="8820805"/>
                </a:lnTo>
                <a:lnTo>
                  <a:pt x="0" y="8820805"/>
                </a:lnTo>
                <a:lnTo>
                  <a:pt x="0" y="0"/>
                </a:lnTo>
                <a:close/>
              </a:path>
            </a:pathLst>
          </a:custGeom>
          <a:blipFill>
            <a:blip r:embed="rId5">
              <a:alphaModFix amt="19999"/>
            </a:blip>
            <a:stretch>
              <a:fillRect l="0" t="0" r="0" b="0"/>
            </a:stretch>
          </a:blipFill>
        </p:spPr>
      </p:sp>
      <p:sp>
        <p:nvSpPr>
          <p:cNvPr name="TextBox 8" id="8"/>
          <p:cNvSpPr txBox="true"/>
          <p:nvPr/>
        </p:nvSpPr>
        <p:spPr>
          <a:xfrm rot="0">
            <a:off x="2224862" y="3091182"/>
            <a:ext cx="13838276" cy="3670300"/>
          </a:xfrm>
          <a:prstGeom prst="rect">
            <a:avLst/>
          </a:prstGeom>
        </p:spPr>
        <p:txBody>
          <a:bodyPr anchor="t" rtlCol="false" tIns="0" lIns="0" bIns="0" rIns="0">
            <a:spAutoFit/>
          </a:bodyPr>
          <a:lstStyle/>
          <a:p>
            <a:pPr algn="ctr">
              <a:lnSpc>
                <a:spcPts val="9799"/>
              </a:lnSpc>
            </a:pPr>
            <a:r>
              <a:rPr lang="en-US" sz="6999">
                <a:solidFill>
                  <a:srgbClr val="040606"/>
                </a:solidFill>
                <a:latin typeface="Open Sans"/>
                <a:ea typeface="Open Sans"/>
                <a:cs typeface="Open Sans"/>
                <a:sym typeface="Open Sans"/>
              </a:rPr>
              <a:t>BÁO CÁO ĐỀ TÀI CUỐI KÌ</a:t>
            </a:r>
          </a:p>
          <a:p>
            <a:pPr algn="ctr">
              <a:lnSpc>
                <a:spcPts val="9799"/>
              </a:lnSpc>
            </a:pPr>
            <a:r>
              <a:rPr lang="en-US" sz="6999">
                <a:solidFill>
                  <a:srgbClr val="040606"/>
                </a:solidFill>
                <a:latin typeface="Open Sans"/>
                <a:ea typeface="Open Sans"/>
                <a:cs typeface="Open Sans"/>
                <a:sym typeface="Open Sans"/>
              </a:rPr>
              <a:t>MÔN HỌC: LẬP TRÌNH WEB</a:t>
            </a:r>
          </a:p>
          <a:p>
            <a:pPr algn="ctr">
              <a:lnSpc>
                <a:spcPts val="9799"/>
              </a:lnSpc>
            </a:pPr>
            <a:r>
              <a:rPr lang="en-US" sz="6999">
                <a:solidFill>
                  <a:srgbClr val="040606"/>
                </a:solidFill>
                <a:latin typeface="Open Sans"/>
                <a:ea typeface="Open Sans"/>
                <a:cs typeface="Open Sans"/>
                <a:sym typeface="Open Sans"/>
              </a:rPr>
              <a:t>CHỦ ĐỀ: WEB BÁN NẾN THƠM</a:t>
            </a:r>
          </a:p>
        </p:txBody>
      </p:sp>
      <p:sp>
        <p:nvSpPr>
          <p:cNvPr name="TextBox 9" id="9"/>
          <p:cNvSpPr txBox="true"/>
          <p:nvPr/>
        </p:nvSpPr>
        <p:spPr>
          <a:xfrm rot="0">
            <a:off x="14258407" y="7066834"/>
            <a:ext cx="3000893" cy="712471"/>
          </a:xfrm>
          <a:prstGeom prst="rect">
            <a:avLst/>
          </a:prstGeom>
        </p:spPr>
        <p:txBody>
          <a:bodyPr anchor="t" rtlCol="false" tIns="0" lIns="0" bIns="0" rIns="0">
            <a:spAutoFit/>
          </a:bodyPr>
          <a:lstStyle/>
          <a:p>
            <a:pPr algn="ctr">
              <a:lnSpc>
                <a:spcPts val="5879"/>
              </a:lnSpc>
            </a:pPr>
            <a:r>
              <a:rPr lang="en-US" sz="4199">
                <a:solidFill>
                  <a:srgbClr val="040606"/>
                </a:solidFill>
                <a:latin typeface="Open Sans"/>
                <a:ea typeface="Open Sans"/>
                <a:cs typeface="Open Sans"/>
                <a:sym typeface="Open Sans"/>
              </a:rPr>
              <a:t>Nhóm 6</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5614203" y="1435020"/>
            <a:ext cx="7059594" cy="8675384"/>
          </a:xfrm>
          <a:custGeom>
            <a:avLst/>
            <a:gdLst/>
            <a:ahLst/>
            <a:cxnLst/>
            <a:rect r="r" b="b" t="t" l="l"/>
            <a:pathLst>
              <a:path h="8675384" w="7059594">
                <a:moveTo>
                  <a:pt x="0" y="0"/>
                </a:moveTo>
                <a:lnTo>
                  <a:pt x="7059594" y="0"/>
                </a:lnTo>
                <a:lnTo>
                  <a:pt x="7059594" y="8675385"/>
                </a:lnTo>
                <a:lnTo>
                  <a:pt x="0" y="8675385"/>
                </a:lnTo>
                <a:lnTo>
                  <a:pt x="0" y="0"/>
                </a:lnTo>
                <a:close/>
              </a:path>
            </a:pathLst>
          </a:custGeom>
          <a:blipFill>
            <a:blip r:embed="rId6"/>
            <a:stretch>
              <a:fillRect l="0" t="0" r="0" b="0"/>
            </a:stretch>
          </a:blipFill>
        </p:spPr>
      </p:sp>
      <p:sp>
        <p:nvSpPr>
          <p:cNvPr name="TextBox 9" id="9"/>
          <p:cNvSpPr txBox="true"/>
          <p:nvPr/>
        </p:nvSpPr>
        <p:spPr>
          <a:xfrm rot="0">
            <a:off x="4273306" y="689055"/>
            <a:ext cx="10715816" cy="745966"/>
          </a:xfrm>
          <a:prstGeom prst="rect">
            <a:avLst/>
          </a:prstGeom>
        </p:spPr>
        <p:txBody>
          <a:bodyPr anchor="t" rtlCol="false" tIns="0" lIns="0" bIns="0" rIns="0">
            <a:spAutoFit/>
          </a:bodyPr>
          <a:lstStyle/>
          <a:p>
            <a:pPr algn="ctr" marL="0" indent="0" lvl="0">
              <a:lnSpc>
                <a:spcPts val="5751"/>
              </a:lnSpc>
              <a:spcBef>
                <a:spcPct val="0"/>
              </a:spcBef>
            </a:pPr>
            <a:r>
              <a:rPr lang="en-US" b="true" sz="5374" spc="-343">
                <a:solidFill>
                  <a:srgbClr val="000000"/>
                </a:solidFill>
                <a:latin typeface="Montserrat Semi-Bold"/>
                <a:ea typeface="Montserrat Semi-Bold"/>
                <a:cs typeface="Montserrat Semi-Bold"/>
                <a:sym typeface="Montserrat Semi-Bold"/>
              </a:rPr>
              <a:t>PHÂN TÍCH HỆ THỐNG: USE CASE</a:t>
            </a:r>
          </a:p>
        </p:txBody>
      </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3747242" y="1598066"/>
            <a:ext cx="11235206" cy="7682072"/>
          </a:xfrm>
          <a:custGeom>
            <a:avLst/>
            <a:gdLst/>
            <a:ahLst/>
            <a:cxnLst/>
            <a:rect r="r" b="b" t="t" l="l"/>
            <a:pathLst>
              <a:path h="7682072" w="11235206">
                <a:moveTo>
                  <a:pt x="0" y="0"/>
                </a:moveTo>
                <a:lnTo>
                  <a:pt x="11235206" y="0"/>
                </a:lnTo>
                <a:lnTo>
                  <a:pt x="11235206" y="7682072"/>
                </a:lnTo>
                <a:lnTo>
                  <a:pt x="0" y="7682072"/>
                </a:lnTo>
                <a:lnTo>
                  <a:pt x="0" y="0"/>
                </a:lnTo>
                <a:close/>
              </a:path>
            </a:pathLst>
          </a:custGeom>
          <a:blipFill>
            <a:blip r:embed="rId6"/>
            <a:stretch>
              <a:fillRect l="0" t="0" r="0" b="0"/>
            </a:stretch>
          </a:blipFill>
        </p:spPr>
      </p:sp>
      <p:sp>
        <p:nvSpPr>
          <p:cNvPr name="TextBox 9" id="9"/>
          <p:cNvSpPr txBox="true"/>
          <p:nvPr/>
        </p:nvSpPr>
        <p:spPr>
          <a:xfrm rot="0">
            <a:off x="3364952" y="689055"/>
            <a:ext cx="12985994" cy="745966"/>
          </a:xfrm>
          <a:prstGeom prst="rect">
            <a:avLst/>
          </a:prstGeom>
        </p:spPr>
        <p:txBody>
          <a:bodyPr anchor="t" rtlCol="false" tIns="0" lIns="0" bIns="0" rIns="0">
            <a:spAutoFit/>
          </a:bodyPr>
          <a:lstStyle/>
          <a:p>
            <a:pPr algn="ctr" marL="0" indent="0" lvl="0">
              <a:lnSpc>
                <a:spcPts val="5751"/>
              </a:lnSpc>
              <a:spcBef>
                <a:spcPct val="0"/>
              </a:spcBef>
            </a:pPr>
            <a:r>
              <a:rPr lang="en-US" b="true" sz="5374" spc="-343">
                <a:solidFill>
                  <a:srgbClr val="000000"/>
                </a:solidFill>
                <a:latin typeface="Montserrat Semi-Bold"/>
                <a:ea typeface="Montserrat Semi-Bold"/>
                <a:cs typeface="Montserrat Semi-Bold"/>
                <a:sym typeface="Montserrat Semi-Bold"/>
              </a:rPr>
              <a:t>PHÂN TÍCH HỆ THỐNG: CLASS DIAGRAM</a:t>
            </a:r>
          </a:p>
        </p:txBody>
      </p:sp>
    </p:spTree>
  </p:cSld>
  <p:clrMapOvr>
    <a:masterClrMapping/>
  </p:clrMapOvr>
  <p:transition spd="slow">
    <p:push dir="l"/>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3493371" y="1141755"/>
            <a:ext cx="11301259" cy="4562883"/>
          </a:xfrm>
          <a:custGeom>
            <a:avLst/>
            <a:gdLst/>
            <a:ahLst/>
            <a:cxnLst/>
            <a:rect r="r" b="b" t="t" l="l"/>
            <a:pathLst>
              <a:path h="4562883" w="11301259">
                <a:moveTo>
                  <a:pt x="0" y="0"/>
                </a:moveTo>
                <a:lnTo>
                  <a:pt x="11301258" y="0"/>
                </a:lnTo>
                <a:lnTo>
                  <a:pt x="11301258" y="4562883"/>
                </a:lnTo>
                <a:lnTo>
                  <a:pt x="0" y="4562883"/>
                </a:lnTo>
                <a:lnTo>
                  <a:pt x="0" y="0"/>
                </a:lnTo>
                <a:close/>
              </a:path>
            </a:pathLst>
          </a:custGeom>
          <a:blipFill>
            <a:blip r:embed="rId6"/>
            <a:stretch>
              <a:fillRect l="0" t="0" r="0" b="0"/>
            </a:stretch>
          </a:blipFill>
        </p:spPr>
      </p:sp>
      <p:sp>
        <p:nvSpPr>
          <p:cNvPr name="Freeform 9" id="9"/>
          <p:cNvSpPr/>
          <p:nvPr/>
        </p:nvSpPr>
        <p:spPr>
          <a:xfrm flipH="false" flipV="false" rot="0">
            <a:off x="3493371" y="5704638"/>
            <a:ext cx="11301259" cy="4421618"/>
          </a:xfrm>
          <a:custGeom>
            <a:avLst/>
            <a:gdLst/>
            <a:ahLst/>
            <a:cxnLst/>
            <a:rect r="r" b="b" t="t" l="l"/>
            <a:pathLst>
              <a:path h="4421618" w="11301259">
                <a:moveTo>
                  <a:pt x="0" y="0"/>
                </a:moveTo>
                <a:lnTo>
                  <a:pt x="11301258" y="0"/>
                </a:lnTo>
                <a:lnTo>
                  <a:pt x="11301258" y="4421618"/>
                </a:lnTo>
                <a:lnTo>
                  <a:pt x="0" y="4421618"/>
                </a:lnTo>
                <a:lnTo>
                  <a:pt x="0" y="0"/>
                </a:lnTo>
                <a:close/>
              </a:path>
            </a:pathLst>
          </a:custGeom>
          <a:blipFill>
            <a:blip r:embed="rId7"/>
            <a:stretch>
              <a:fillRect l="0" t="0" r="0" b="0"/>
            </a:stretch>
          </a:blipFill>
        </p:spPr>
      </p:sp>
      <p:sp>
        <p:nvSpPr>
          <p:cNvPr name="TextBox 10" id="10"/>
          <p:cNvSpPr txBox="true"/>
          <p:nvPr/>
        </p:nvSpPr>
        <p:spPr>
          <a:xfrm rot="0">
            <a:off x="3723028" y="250190"/>
            <a:ext cx="11600169"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Thiết kế giao diện - Trang chủ</a:t>
            </a:r>
          </a:p>
        </p:txBody>
      </p:sp>
    </p:spTree>
  </p:cSld>
  <p:clrMapOvr>
    <a:masterClrMapping/>
  </p:clrMapOvr>
  <p:transition spd="slow">
    <p:push dir="l"/>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688067" y="1317190"/>
            <a:ext cx="16911865" cy="7652619"/>
          </a:xfrm>
          <a:custGeom>
            <a:avLst/>
            <a:gdLst/>
            <a:ahLst/>
            <a:cxnLst/>
            <a:rect r="r" b="b" t="t" l="l"/>
            <a:pathLst>
              <a:path h="7652619" w="16911865">
                <a:moveTo>
                  <a:pt x="0" y="0"/>
                </a:moveTo>
                <a:lnTo>
                  <a:pt x="16911866" y="0"/>
                </a:lnTo>
                <a:lnTo>
                  <a:pt x="16911866" y="7652620"/>
                </a:lnTo>
                <a:lnTo>
                  <a:pt x="0" y="7652620"/>
                </a:lnTo>
                <a:lnTo>
                  <a:pt x="0" y="0"/>
                </a:lnTo>
                <a:close/>
              </a:path>
            </a:pathLst>
          </a:custGeom>
          <a:blipFill>
            <a:blip r:embed="rId6"/>
            <a:stretch>
              <a:fillRect l="0" t="0" r="0" b="0"/>
            </a:stretch>
          </a:blipFill>
        </p:spPr>
      </p:sp>
      <p:sp>
        <p:nvSpPr>
          <p:cNvPr name="TextBox 9" id="9"/>
          <p:cNvSpPr txBox="true"/>
          <p:nvPr/>
        </p:nvSpPr>
        <p:spPr>
          <a:xfrm rot="0">
            <a:off x="3723028" y="250190"/>
            <a:ext cx="12729662"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Thiết kế giao diện - Hồ sơ cá nhân</a:t>
            </a:r>
          </a:p>
        </p:txBody>
      </p:sp>
    </p:spTree>
  </p:cSld>
  <p:clrMapOvr>
    <a:masterClrMapping/>
  </p:clrMapOvr>
  <p:transition spd="slow">
    <p:push dir="l"/>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1920604" y="2571297"/>
            <a:ext cx="6732853" cy="6982218"/>
          </a:xfrm>
          <a:custGeom>
            <a:avLst/>
            <a:gdLst/>
            <a:ahLst/>
            <a:cxnLst/>
            <a:rect r="r" b="b" t="t" l="l"/>
            <a:pathLst>
              <a:path h="6982218" w="6732853">
                <a:moveTo>
                  <a:pt x="0" y="0"/>
                </a:moveTo>
                <a:lnTo>
                  <a:pt x="6732853" y="0"/>
                </a:lnTo>
                <a:lnTo>
                  <a:pt x="6732853" y="6982218"/>
                </a:lnTo>
                <a:lnTo>
                  <a:pt x="0" y="6982218"/>
                </a:lnTo>
                <a:lnTo>
                  <a:pt x="0" y="0"/>
                </a:lnTo>
                <a:close/>
              </a:path>
            </a:pathLst>
          </a:custGeom>
          <a:blipFill>
            <a:blip r:embed="rId6"/>
            <a:stretch>
              <a:fillRect l="0" t="0" r="0" b="0"/>
            </a:stretch>
          </a:blipFill>
        </p:spPr>
      </p:sp>
      <p:sp>
        <p:nvSpPr>
          <p:cNvPr name="Freeform 9" id="9"/>
          <p:cNvSpPr/>
          <p:nvPr/>
        </p:nvSpPr>
        <p:spPr>
          <a:xfrm flipH="false" flipV="false" rot="0">
            <a:off x="8653457" y="2571297"/>
            <a:ext cx="6521128" cy="6982218"/>
          </a:xfrm>
          <a:custGeom>
            <a:avLst/>
            <a:gdLst/>
            <a:ahLst/>
            <a:cxnLst/>
            <a:rect r="r" b="b" t="t" l="l"/>
            <a:pathLst>
              <a:path h="6982218" w="6521128">
                <a:moveTo>
                  <a:pt x="0" y="0"/>
                </a:moveTo>
                <a:lnTo>
                  <a:pt x="6521129" y="0"/>
                </a:lnTo>
                <a:lnTo>
                  <a:pt x="6521129" y="6982218"/>
                </a:lnTo>
                <a:lnTo>
                  <a:pt x="0" y="6982218"/>
                </a:lnTo>
                <a:lnTo>
                  <a:pt x="0" y="0"/>
                </a:lnTo>
                <a:close/>
              </a:path>
            </a:pathLst>
          </a:custGeom>
          <a:blipFill>
            <a:blip r:embed="rId7"/>
            <a:stretch>
              <a:fillRect l="0" t="0" r="0" b="0"/>
            </a:stretch>
          </a:blipFill>
        </p:spPr>
      </p:sp>
      <p:sp>
        <p:nvSpPr>
          <p:cNvPr name="TextBox 10" id="10"/>
          <p:cNvSpPr txBox="true"/>
          <p:nvPr/>
        </p:nvSpPr>
        <p:spPr>
          <a:xfrm rot="0">
            <a:off x="1603058" y="1226684"/>
            <a:ext cx="15979124"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Thiết kế giao diện - Đăng nhập - Đăng ký</a:t>
            </a:r>
          </a:p>
        </p:txBody>
      </p:sp>
    </p:spTree>
  </p:cSld>
  <p:clrMapOvr>
    <a:masterClrMapping/>
  </p:clrMapOvr>
  <p:transition spd="slow">
    <p:push dir="l"/>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2275131" y="1854728"/>
            <a:ext cx="14495963" cy="6577543"/>
          </a:xfrm>
          <a:custGeom>
            <a:avLst/>
            <a:gdLst/>
            <a:ahLst/>
            <a:cxnLst/>
            <a:rect r="r" b="b" t="t" l="l"/>
            <a:pathLst>
              <a:path h="6577543" w="14495963">
                <a:moveTo>
                  <a:pt x="0" y="0"/>
                </a:moveTo>
                <a:lnTo>
                  <a:pt x="14495963" y="0"/>
                </a:lnTo>
                <a:lnTo>
                  <a:pt x="14495963" y="6577544"/>
                </a:lnTo>
                <a:lnTo>
                  <a:pt x="0" y="6577544"/>
                </a:lnTo>
                <a:lnTo>
                  <a:pt x="0" y="0"/>
                </a:lnTo>
                <a:close/>
              </a:path>
            </a:pathLst>
          </a:custGeom>
          <a:blipFill>
            <a:blip r:embed="rId6"/>
            <a:stretch>
              <a:fillRect l="0" t="0" r="0" b="0"/>
            </a:stretch>
          </a:blipFill>
        </p:spPr>
      </p:sp>
      <p:sp>
        <p:nvSpPr>
          <p:cNvPr name="TextBox 9" id="9"/>
          <p:cNvSpPr txBox="true"/>
          <p:nvPr/>
        </p:nvSpPr>
        <p:spPr>
          <a:xfrm rot="0">
            <a:off x="3723028" y="771494"/>
            <a:ext cx="11600169"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Thiết kế giao diện - Sản phẩm</a:t>
            </a:r>
          </a:p>
        </p:txBody>
      </p:sp>
    </p:spTree>
  </p:cSld>
  <p:clrMapOvr>
    <a:masterClrMapping/>
  </p:clrMapOvr>
  <p:transition spd="slow">
    <p:push dir="l"/>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1920604" y="2182548"/>
            <a:ext cx="14688477" cy="6793421"/>
          </a:xfrm>
          <a:custGeom>
            <a:avLst/>
            <a:gdLst/>
            <a:ahLst/>
            <a:cxnLst/>
            <a:rect r="r" b="b" t="t" l="l"/>
            <a:pathLst>
              <a:path h="6793421" w="14688477">
                <a:moveTo>
                  <a:pt x="0" y="0"/>
                </a:moveTo>
                <a:lnTo>
                  <a:pt x="14688477" y="0"/>
                </a:lnTo>
                <a:lnTo>
                  <a:pt x="14688477" y="6793420"/>
                </a:lnTo>
                <a:lnTo>
                  <a:pt x="0" y="6793420"/>
                </a:lnTo>
                <a:lnTo>
                  <a:pt x="0" y="0"/>
                </a:lnTo>
                <a:close/>
              </a:path>
            </a:pathLst>
          </a:custGeom>
          <a:blipFill>
            <a:blip r:embed="rId6"/>
            <a:stretch>
              <a:fillRect l="0" t="0" r="0" b="0"/>
            </a:stretch>
          </a:blipFill>
        </p:spPr>
      </p:sp>
      <p:sp>
        <p:nvSpPr>
          <p:cNvPr name="TextBox 9" id="9"/>
          <p:cNvSpPr txBox="true"/>
          <p:nvPr/>
        </p:nvSpPr>
        <p:spPr>
          <a:xfrm rot="0">
            <a:off x="2697796" y="1171161"/>
            <a:ext cx="13754893"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Thiết kế giao diện - Chi tiết sản phẩm</a:t>
            </a:r>
          </a:p>
        </p:txBody>
      </p:sp>
    </p:spTree>
  </p:cSld>
  <p:clrMapOvr>
    <a:masterClrMapping/>
  </p:clrMapOvr>
  <p:transition spd="slow">
    <p:push dir="l"/>
  </p:transition>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3949286" y="1079103"/>
            <a:ext cx="10389428" cy="4675243"/>
          </a:xfrm>
          <a:custGeom>
            <a:avLst/>
            <a:gdLst/>
            <a:ahLst/>
            <a:cxnLst/>
            <a:rect r="r" b="b" t="t" l="l"/>
            <a:pathLst>
              <a:path h="4675243" w="10389428">
                <a:moveTo>
                  <a:pt x="0" y="0"/>
                </a:moveTo>
                <a:lnTo>
                  <a:pt x="10389428" y="0"/>
                </a:lnTo>
                <a:lnTo>
                  <a:pt x="10389428" y="4675243"/>
                </a:lnTo>
                <a:lnTo>
                  <a:pt x="0" y="4675243"/>
                </a:lnTo>
                <a:lnTo>
                  <a:pt x="0" y="0"/>
                </a:lnTo>
                <a:close/>
              </a:path>
            </a:pathLst>
          </a:custGeom>
          <a:blipFill>
            <a:blip r:embed="rId6"/>
            <a:stretch>
              <a:fillRect l="0" t="0" r="0" b="0"/>
            </a:stretch>
          </a:blipFill>
        </p:spPr>
      </p:sp>
      <p:sp>
        <p:nvSpPr>
          <p:cNvPr name="Freeform 9" id="9"/>
          <p:cNvSpPr/>
          <p:nvPr/>
        </p:nvSpPr>
        <p:spPr>
          <a:xfrm flipH="false" flipV="false" rot="0">
            <a:off x="3949286" y="5758667"/>
            <a:ext cx="10389428" cy="4090837"/>
          </a:xfrm>
          <a:custGeom>
            <a:avLst/>
            <a:gdLst/>
            <a:ahLst/>
            <a:cxnLst/>
            <a:rect r="r" b="b" t="t" l="l"/>
            <a:pathLst>
              <a:path h="4090837" w="10389428">
                <a:moveTo>
                  <a:pt x="0" y="0"/>
                </a:moveTo>
                <a:lnTo>
                  <a:pt x="10389428" y="0"/>
                </a:lnTo>
                <a:lnTo>
                  <a:pt x="10389428" y="4090837"/>
                </a:lnTo>
                <a:lnTo>
                  <a:pt x="0" y="4090837"/>
                </a:lnTo>
                <a:lnTo>
                  <a:pt x="0" y="0"/>
                </a:lnTo>
                <a:close/>
              </a:path>
            </a:pathLst>
          </a:custGeom>
          <a:blipFill>
            <a:blip r:embed="rId7"/>
            <a:stretch>
              <a:fillRect l="0" t="0" r="0" b="0"/>
            </a:stretch>
          </a:blipFill>
        </p:spPr>
      </p:sp>
      <p:sp>
        <p:nvSpPr>
          <p:cNvPr name="TextBox 10" id="10"/>
          <p:cNvSpPr txBox="true"/>
          <p:nvPr/>
        </p:nvSpPr>
        <p:spPr>
          <a:xfrm rot="0">
            <a:off x="1920604" y="300593"/>
            <a:ext cx="15433812"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Thiết kế giao diện - Liên hệ và chính sách</a:t>
            </a:r>
          </a:p>
        </p:txBody>
      </p:sp>
    </p:spTree>
  </p:cSld>
  <p:clrMapOvr>
    <a:masterClrMapping/>
  </p:clrMapOvr>
  <p:transition spd="slow">
    <p:push dir="l"/>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866783" y="2436743"/>
            <a:ext cx="11696810" cy="5278186"/>
          </a:xfrm>
          <a:custGeom>
            <a:avLst/>
            <a:gdLst/>
            <a:ahLst/>
            <a:cxnLst/>
            <a:rect r="r" b="b" t="t" l="l"/>
            <a:pathLst>
              <a:path h="5278186" w="11696810">
                <a:moveTo>
                  <a:pt x="0" y="0"/>
                </a:moveTo>
                <a:lnTo>
                  <a:pt x="11696810" y="0"/>
                </a:lnTo>
                <a:lnTo>
                  <a:pt x="11696810" y="5278186"/>
                </a:lnTo>
                <a:lnTo>
                  <a:pt x="0" y="5278186"/>
                </a:lnTo>
                <a:lnTo>
                  <a:pt x="0" y="0"/>
                </a:lnTo>
                <a:close/>
              </a:path>
            </a:pathLst>
          </a:custGeom>
          <a:blipFill>
            <a:blip r:embed="rId6"/>
            <a:stretch>
              <a:fillRect l="0" t="0" r="0" b="0"/>
            </a:stretch>
          </a:blipFill>
        </p:spPr>
      </p:sp>
      <p:sp>
        <p:nvSpPr>
          <p:cNvPr name="Freeform 9" id="9"/>
          <p:cNvSpPr/>
          <p:nvPr/>
        </p:nvSpPr>
        <p:spPr>
          <a:xfrm flipH="false" flipV="false" rot="0">
            <a:off x="12563593" y="2496255"/>
            <a:ext cx="5068877" cy="5159163"/>
          </a:xfrm>
          <a:custGeom>
            <a:avLst/>
            <a:gdLst/>
            <a:ahLst/>
            <a:cxnLst/>
            <a:rect r="r" b="b" t="t" l="l"/>
            <a:pathLst>
              <a:path h="5159163" w="5068877">
                <a:moveTo>
                  <a:pt x="0" y="0"/>
                </a:moveTo>
                <a:lnTo>
                  <a:pt x="5068877" y="0"/>
                </a:lnTo>
                <a:lnTo>
                  <a:pt x="5068877" y="5159163"/>
                </a:lnTo>
                <a:lnTo>
                  <a:pt x="0" y="5159163"/>
                </a:lnTo>
                <a:lnTo>
                  <a:pt x="0" y="0"/>
                </a:lnTo>
                <a:close/>
              </a:path>
            </a:pathLst>
          </a:custGeom>
          <a:blipFill>
            <a:blip r:embed="rId7"/>
            <a:stretch>
              <a:fillRect l="0" t="0" r="0" b="0"/>
            </a:stretch>
          </a:blipFill>
        </p:spPr>
      </p:sp>
      <p:sp>
        <p:nvSpPr>
          <p:cNvPr name="TextBox 10" id="10"/>
          <p:cNvSpPr txBox="true"/>
          <p:nvPr/>
        </p:nvSpPr>
        <p:spPr>
          <a:xfrm rot="0">
            <a:off x="2371142" y="942975"/>
            <a:ext cx="15032281"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Thiết kế giao diện - Giỏ hàng và ưu đãi</a:t>
            </a:r>
          </a:p>
        </p:txBody>
      </p:sp>
    </p:spTree>
  </p:cSld>
  <p:clrMapOvr>
    <a:masterClrMapping/>
  </p:clrMapOvr>
  <p:transition spd="slow">
    <p:push dir="l"/>
  </p:transition>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1028700" y="2323533"/>
            <a:ext cx="11947692" cy="5391396"/>
          </a:xfrm>
          <a:custGeom>
            <a:avLst/>
            <a:gdLst/>
            <a:ahLst/>
            <a:cxnLst/>
            <a:rect r="r" b="b" t="t" l="l"/>
            <a:pathLst>
              <a:path h="5391396" w="11947692">
                <a:moveTo>
                  <a:pt x="0" y="0"/>
                </a:moveTo>
                <a:lnTo>
                  <a:pt x="11947692" y="0"/>
                </a:lnTo>
                <a:lnTo>
                  <a:pt x="11947692" y="5391396"/>
                </a:lnTo>
                <a:lnTo>
                  <a:pt x="0" y="5391396"/>
                </a:lnTo>
                <a:lnTo>
                  <a:pt x="0" y="0"/>
                </a:lnTo>
                <a:close/>
              </a:path>
            </a:pathLst>
          </a:custGeom>
          <a:blipFill>
            <a:blip r:embed="rId6"/>
            <a:stretch>
              <a:fillRect l="0" t="0" r="0" b="0"/>
            </a:stretch>
          </a:blipFill>
        </p:spPr>
      </p:sp>
      <p:sp>
        <p:nvSpPr>
          <p:cNvPr name="Freeform 9" id="9"/>
          <p:cNvSpPr/>
          <p:nvPr/>
        </p:nvSpPr>
        <p:spPr>
          <a:xfrm flipH="false" flipV="false" rot="0">
            <a:off x="13170933" y="1973011"/>
            <a:ext cx="4088367" cy="6340978"/>
          </a:xfrm>
          <a:custGeom>
            <a:avLst/>
            <a:gdLst/>
            <a:ahLst/>
            <a:cxnLst/>
            <a:rect r="r" b="b" t="t" l="l"/>
            <a:pathLst>
              <a:path h="6340978" w="4088367">
                <a:moveTo>
                  <a:pt x="0" y="0"/>
                </a:moveTo>
                <a:lnTo>
                  <a:pt x="4088367" y="0"/>
                </a:lnTo>
                <a:lnTo>
                  <a:pt x="4088367" y="6340978"/>
                </a:lnTo>
                <a:lnTo>
                  <a:pt x="0" y="6340978"/>
                </a:lnTo>
                <a:lnTo>
                  <a:pt x="0" y="0"/>
                </a:lnTo>
                <a:close/>
              </a:path>
            </a:pathLst>
          </a:custGeom>
          <a:blipFill>
            <a:blip r:embed="rId7"/>
            <a:stretch>
              <a:fillRect l="0" t="0" r="0" b="0"/>
            </a:stretch>
          </a:blipFill>
        </p:spPr>
      </p:sp>
      <p:sp>
        <p:nvSpPr>
          <p:cNvPr name="TextBox 10" id="10"/>
          <p:cNvSpPr txBox="true"/>
          <p:nvPr/>
        </p:nvSpPr>
        <p:spPr>
          <a:xfrm rot="0">
            <a:off x="2506753" y="752390"/>
            <a:ext cx="15433812"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Thiết kế giao diện - Quản lý sản phẩm</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TextBox 8" id="8"/>
          <p:cNvSpPr txBox="true"/>
          <p:nvPr/>
        </p:nvSpPr>
        <p:spPr>
          <a:xfrm rot="0">
            <a:off x="667309" y="2043975"/>
            <a:ext cx="8910110" cy="1193800"/>
          </a:xfrm>
          <a:prstGeom prst="rect">
            <a:avLst/>
          </a:prstGeom>
        </p:spPr>
        <p:txBody>
          <a:bodyPr anchor="t" rtlCol="false" tIns="0" lIns="0" bIns="0" rIns="0">
            <a:spAutoFit/>
          </a:bodyPr>
          <a:lstStyle/>
          <a:p>
            <a:pPr algn="ctr">
              <a:lnSpc>
                <a:spcPts val="9799"/>
              </a:lnSpc>
            </a:pPr>
            <a:r>
              <a:rPr lang="en-US" sz="6999">
                <a:solidFill>
                  <a:srgbClr val="000000"/>
                </a:solidFill>
                <a:latin typeface="Open Sans"/>
                <a:ea typeface="Open Sans"/>
                <a:cs typeface="Open Sans"/>
                <a:sym typeface="Open Sans"/>
              </a:rPr>
              <a:t>Thành viên nhóm 6:</a:t>
            </a:r>
          </a:p>
        </p:txBody>
      </p:sp>
      <p:sp>
        <p:nvSpPr>
          <p:cNvPr name="TextBox 9" id="9"/>
          <p:cNvSpPr txBox="true"/>
          <p:nvPr/>
        </p:nvSpPr>
        <p:spPr>
          <a:xfrm rot="0">
            <a:off x="1028700" y="4586437"/>
            <a:ext cx="6302589" cy="762000"/>
          </a:xfrm>
          <a:prstGeom prst="rect">
            <a:avLst/>
          </a:prstGeom>
        </p:spPr>
        <p:txBody>
          <a:bodyPr anchor="t" rtlCol="false" tIns="0" lIns="0" bIns="0" rIns="0">
            <a:spAutoFit/>
          </a:bodyPr>
          <a:lstStyle/>
          <a:p>
            <a:pPr algn="l">
              <a:lnSpc>
                <a:spcPts val="6299"/>
              </a:lnSpc>
            </a:pPr>
            <a:r>
              <a:rPr lang="en-US" sz="4500" spc="450">
                <a:solidFill>
                  <a:srgbClr val="000000"/>
                </a:solidFill>
                <a:latin typeface="Montserrat"/>
                <a:ea typeface="Montserrat"/>
                <a:cs typeface="Montserrat"/>
                <a:sym typeface="Montserrat"/>
              </a:rPr>
              <a:t>ĐỖ PHÚ LUÂN</a:t>
            </a:r>
          </a:p>
        </p:txBody>
      </p:sp>
      <p:sp>
        <p:nvSpPr>
          <p:cNvPr name="TextBox 10" id="10"/>
          <p:cNvSpPr txBox="true"/>
          <p:nvPr/>
        </p:nvSpPr>
        <p:spPr>
          <a:xfrm rot="0">
            <a:off x="1028700" y="5710387"/>
            <a:ext cx="6438842" cy="762000"/>
          </a:xfrm>
          <a:prstGeom prst="rect">
            <a:avLst/>
          </a:prstGeom>
        </p:spPr>
        <p:txBody>
          <a:bodyPr anchor="t" rtlCol="false" tIns="0" lIns="0" bIns="0" rIns="0">
            <a:spAutoFit/>
          </a:bodyPr>
          <a:lstStyle/>
          <a:p>
            <a:pPr algn="l">
              <a:lnSpc>
                <a:spcPts val="6299"/>
              </a:lnSpc>
            </a:pPr>
            <a:r>
              <a:rPr lang="en-US" sz="4500" spc="450">
                <a:solidFill>
                  <a:srgbClr val="000000"/>
                </a:solidFill>
                <a:latin typeface="Montserrat"/>
                <a:ea typeface="Montserrat"/>
                <a:cs typeface="Montserrat"/>
                <a:sym typeface="Montserrat"/>
              </a:rPr>
              <a:t>HUỲNH MINH MẪN</a:t>
            </a:r>
          </a:p>
        </p:txBody>
      </p:sp>
      <p:sp>
        <p:nvSpPr>
          <p:cNvPr name="TextBox 11" id="11"/>
          <p:cNvSpPr txBox="true"/>
          <p:nvPr/>
        </p:nvSpPr>
        <p:spPr>
          <a:xfrm rot="0">
            <a:off x="9327841" y="4586437"/>
            <a:ext cx="3151295" cy="762000"/>
          </a:xfrm>
          <a:prstGeom prst="rect">
            <a:avLst/>
          </a:prstGeom>
        </p:spPr>
        <p:txBody>
          <a:bodyPr anchor="t" rtlCol="false" tIns="0" lIns="0" bIns="0" rIns="0">
            <a:spAutoFit/>
          </a:bodyPr>
          <a:lstStyle/>
          <a:p>
            <a:pPr algn="l">
              <a:lnSpc>
                <a:spcPts val="6299"/>
              </a:lnSpc>
            </a:pPr>
            <a:r>
              <a:rPr lang="en-US" sz="4500" spc="450">
                <a:solidFill>
                  <a:srgbClr val="000000"/>
                </a:solidFill>
                <a:latin typeface="Montserrat"/>
                <a:ea typeface="Montserrat"/>
                <a:cs typeface="Montserrat"/>
                <a:sym typeface="Montserrat"/>
              </a:rPr>
              <a:t>22110372</a:t>
            </a:r>
          </a:p>
        </p:txBody>
      </p:sp>
      <p:sp>
        <p:nvSpPr>
          <p:cNvPr name="TextBox 12" id="12"/>
          <p:cNvSpPr txBox="true"/>
          <p:nvPr/>
        </p:nvSpPr>
        <p:spPr>
          <a:xfrm rot="0">
            <a:off x="9327841" y="5710387"/>
            <a:ext cx="3151295" cy="762000"/>
          </a:xfrm>
          <a:prstGeom prst="rect">
            <a:avLst/>
          </a:prstGeom>
        </p:spPr>
        <p:txBody>
          <a:bodyPr anchor="t" rtlCol="false" tIns="0" lIns="0" bIns="0" rIns="0">
            <a:spAutoFit/>
          </a:bodyPr>
          <a:lstStyle/>
          <a:p>
            <a:pPr algn="l">
              <a:lnSpc>
                <a:spcPts val="6299"/>
              </a:lnSpc>
            </a:pPr>
            <a:r>
              <a:rPr lang="en-US" sz="4500" spc="450">
                <a:solidFill>
                  <a:srgbClr val="000000"/>
                </a:solidFill>
                <a:latin typeface="Montserrat"/>
                <a:ea typeface="Montserrat"/>
                <a:cs typeface="Montserrat"/>
                <a:sym typeface="Montserrat"/>
              </a:rPr>
              <a:t>22110377</a:t>
            </a:r>
          </a:p>
        </p:txBody>
      </p:sp>
      <p:sp>
        <p:nvSpPr>
          <p:cNvPr name="TextBox 13" id="13"/>
          <p:cNvSpPr txBox="true"/>
          <p:nvPr/>
        </p:nvSpPr>
        <p:spPr>
          <a:xfrm rot="0">
            <a:off x="14184111" y="4586437"/>
            <a:ext cx="1766055" cy="762000"/>
          </a:xfrm>
          <a:prstGeom prst="rect">
            <a:avLst/>
          </a:prstGeom>
        </p:spPr>
        <p:txBody>
          <a:bodyPr anchor="t" rtlCol="false" tIns="0" lIns="0" bIns="0" rIns="0">
            <a:spAutoFit/>
          </a:bodyPr>
          <a:lstStyle/>
          <a:p>
            <a:pPr algn="l">
              <a:lnSpc>
                <a:spcPts val="6299"/>
              </a:lnSpc>
            </a:pPr>
            <a:r>
              <a:rPr lang="en-US" sz="4500" spc="450">
                <a:solidFill>
                  <a:srgbClr val="000000"/>
                </a:solidFill>
                <a:latin typeface="Montserrat"/>
                <a:ea typeface="Montserrat"/>
                <a:cs typeface="Montserrat"/>
                <a:sym typeface="Montserrat"/>
              </a:rPr>
              <a:t>5</a:t>
            </a:r>
            <a:r>
              <a:rPr lang="en-US" sz="4500" spc="450">
                <a:solidFill>
                  <a:srgbClr val="000000"/>
                </a:solidFill>
                <a:latin typeface="Montserrat"/>
                <a:ea typeface="Montserrat"/>
                <a:cs typeface="Montserrat"/>
                <a:sym typeface="Montserrat"/>
              </a:rPr>
              <a:t>0%</a:t>
            </a:r>
          </a:p>
        </p:txBody>
      </p:sp>
      <p:sp>
        <p:nvSpPr>
          <p:cNvPr name="TextBox 14" id="14"/>
          <p:cNvSpPr txBox="true"/>
          <p:nvPr/>
        </p:nvSpPr>
        <p:spPr>
          <a:xfrm rot="0">
            <a:off x="14184111" y="5710387"/>
            <a:ext cx="1766055" cy="762000"/>
          </a:xfrm>
          <a:prstGeom prst="rect">
            <a:avLst/>
          </a:prstGeom>
        </p:spPr>
        <p:txBody>
          <a:bodyPr anchor="t" rtlCol="false" tIns="0" lIns="0" bIns="0" rIns="0">
            <a:spAutoFit/>
          </a:bodyPr>
          <a:lstStyle/>
          <a:p>
            <a:pPr algn="l">
              <a:lnSpc>
                <a:spcPts val="6299"/>
              </a:lnSpc>
            </a:pPr>
            <a:r>
              <a:rPr lang="en-US" sz="4500" spc="450">
                <a:solidFill>
                  <a:srgbClr val="000000"/>
                </a:solidFill>
                <a:latin typeface="Montserrat"/>
                <a:ea typeface="Montserrat"/>
                <a:cs typeface="Montserrat"/>
                <a:sym typeface="Montserrat"/>
              </a:rPr>
              <a:t>5</a:t>
            </a:r>
            <a:r>
              <a:rPr lang="en-US" sz="4500" spc="450">
                <a:solidFill>
                  <a:srgbClr val="000000"/>
                </a:solidFill>
                <a:latin typeface="Montserrat"/>
                <a:ea typeface="Montserrat"/>
                <a:cs typeface="Montserrat"/>
                <a:sym typeface="Montserrat"/>
              </a:rPr>
              <a:t>0%</a:t>
            </a:r>
          </a:p>
        </p:txBody>
      </p:sp>
    </p:spTree>
  </p:cSld>
  <p:clrMapOvr>
    <a:masterClrMapping/>
  </p:clrMapOvr>
  <p:transition spd="slow">
    <p:push dir="l"/>
  </p:transition>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1028700" y="2088971"/>
            <a:ext cx="11697263" cy="5249147"/>
          </a:xfrm>
          <a:custGeom>
            <a:avLst/>
            <a:gdLst/>
            <a:ahLst/>
            <a:cxnLst/>
            <a:rect r="r" b="b" t="t" l="l"/>
            <a:pathLst>
              <a:path h="5249147" w="11697263">
                <a:moveTo>
                  <a:pt x="0" y="0"/>
                </a:moveTo>
                <a:lnTo>
                  <a:pt x="11697263" y="0"/>
                </a:lnTo>
                <a:lnTo>
                  <a:pt x="11697263" y="5249147"/>
                </a:lnTo>
                <a:lnTo>
                  <a:pt x="0" y="5249147"/>
                </a:lnTo>
                <a:lnTo>
                  <a:pt x="0" y="0"/>
                </a:lnTo>
                <a:close/>
              </a:path>
            </a:pathLst>
          </a:custGeom>
          <a:blipFill>
            <a:blip r:embed="rId6"/>
            <a:stretch>
              <a:fillRect l="0" t="0" r="0" b="0"/>
            </a:stretch>
          </a:blipFill>
        </p:spPr>
      </p:sp>
      <p:sp>
        <p:nvSpPr>
          <p:cNvPr name="Freeform 9" id="9"/>
          <p:cNvSpPr/>
          <p:nvPr/>
        </p:nvSpPr>
        <p:spPr>
          <a:xfrm flipH="false" flipV="false" rot="0">
            <a:off x="12725963" y="1622633"/>
            <a:ext cx="4533337" cy="6181823"/>
          </a:xfrm>
          <a:custGeom>
            <a:avLst/>
            <a:gdLst/>
            <a:ahLst/>
            <a:cxnLst/>
            <a:rect r="r" b="b" t="t" l="l"/>
            <a:pathLst>
              <a:path h="6181823" w="4533337">
                <a:moveTo>
                  <a:pt x="0" y="0"/>
                </a:moveTo>
                <a:lnTo>
                  <a:pt x="4533337" y="0"/>
                </a:lnTo>
                <a:lnTo>
                  <a:pt x="4533337" y="6181823"/>
                </a:lnTo>
                <a:lnTo>
                  <a:pt x="0" y="6181823"/>
                </a:lnTo>
                <a:lnTo>
                  <a:pt x="0" y="0"/>
                </a:lnTo>
                <a:close/>
              </a:path>
            </a:pathLst>
          </a:custGeom>
          <a:blipFill>
            <a:blip r:embed="rId7"/>
            <a:stretch>
              <a:fillRect l="0" t="0" r="0" b="0"/>
            </a:stretch>
          </a:blipFill>
        </p:spPr>
      </p:sp>
      <p:sp>
        <p:nvSpPr>
          <p:cNvPr name="TextBox 10" id="10"/>
          <p:cNvSpPr txBox="true"/>
          <p:nvPr/>
        </p:nvSpPr>
        <p:spPr>
          <a:xfrm rot="0">
            <a:off x="2506753" y="596582"/>
            <a:ext cx="15433812"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Thiết kế giao diện - Quản lý ưu đãi</a:t>
            </a:r>
          </a:p>
        </p:txBody>
      </p:sp>
    </p:spTree>
  </p:cSld>
  <p:clrMapOvr>
    <a:masterClrMapping/>
  </p:clrMapOvr>
  <p:transition spd="slow">
    <p:push dir="l"/>
  </p:transition>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1028700" y="2235804"/>
            <a:ext cx="11697263" cy="5263768"/>
          </a:xfrm>
          <a:custGeom>
            <a:avLst/>
            <a:gdLst/>
            <a:ahLst/>
            <a:cxnLst/>
            <a:rect r="r" b="b" t="t" l="l"/>
            <a:pathLst>
              <a:path h="5263768" w="11697263">
                <a:moveTo>
                  <a:pt x="0" y="0"/>
                </a:moveTo>
                <a:lnTo>
                  <a:pt x="11697263" y="0"/>
                </a:lnTo>
                <a:lnTo>
                  <a:pt x="11697263" y="5263768"/>
                </a:lnTo>
                <a:lnTo>
                  <a:pt x="0" y="5263768"/>
                </a:lnTo>
                <a:lnTo>
                  <a:pt x="0" y="0"/>
                </a:lnTo>
                <a:close/>
              </a:path>
            </a:pathLst>
          </a:custGeom>
          <a:blipFill>
            <a:blip r:embed="rId6"/>
            <a:stretch>
              <a:fillRect l="0" t="0" r="0" b="0"/>
            </a:stretch>
          </a:blipFill>
        </p:spPr>
      </p:sp>
      <p:sp>
        <p:nvSpPr>
          <p:cNvPr name="Freeform 9" id="9"/>
          <p:cNvSpPr/>
          <p:nvPr/>
        </p:nvSpPr>
        <p:spPr>
          <a:xfrm flipH="false" flipV="false" rot="0">
            <a:off x="12725963" y="2771602"/>
            <a:ext cx="4533337" cy="4371432"/>
          </a:xfrm>
          <a:custGeom>
            <a:avLst/>
            <a:gdLst/>
            <a:ahLst/>
            <a:cxnLst/>
            <a:rect r="r" b="b" t="t" l="l"/>
            <a:pathLst>
              <a:path h="4371432" w="4533337">
                <a:moveTo>
                  <a:pt x="0" y="0"/>
                </a:moveTo>
                <a:lnTo>
                  <a:pt x="4533337" y="0"/>
                </a:lnTo>
                <a:lnTo>
                  <a:pt x="4533337" y="4371432"/>
                </a:lnTo>
                <a:lnTo>
                  <a:pt x="0" y="4371432"/>
                </a:lnTo>
                <a:lnTo>
                  <a:pt x="0" y="0"/>
                </a:lnTo>
                <a:close/>
              </a:path>
            </a:pathLst>
          </a:custGeom>
          <a:blipFill>
            <a:blip r:embed="rId7"/>
            <a:stretch>
              <a:fillRect l="0" t="0" r="0" b="0"/>
            </a:stretch>
          </a:blipFill>
        </p:spPr>
      </p:sp>
      <p:sp>
        <p:nvSpPr>
          <p:cNvPr name="TextBox 10" id="10"/>
          <p:cNvSpPr txBox="true"/>
          <p:nvPr/>
        </p:nvSpPr>
        <p:spPr>
          <a:xfrm rot="0">
            <a:off x="2506753" y="1047796"/>
            <a:ext cx="15433812"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Thiết kế giao diện - Quản lý danh mục</a:t>
            </a:r>
          </a:p>
        </p:txBody>
      </p:sp>
    </p:spTree>
  </p:cSld>
  <p:clrMapOvr>
    <a:masterClrMapping/>
  </p:clrMapOvr>
  <p:transition spd="slow">
    <p:push dir="l"/>
  </p:transition>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2964803" y="1219710"/>
            <a:ext cx="12358395" cy="7847581"/>
          </a:xfrm>
          <a:custGeom>
            <a:avLst/>
            <a:gdLst/>
            <a:ahLst/>
            <a:cxnLst/>
            <a:rect r="r" b="b" t="t" l="l"/>
            <a:pathLst>
              <a:path h="7847581" w="12358395">
                <a:moveTo>
                  <a:pt x="0" y="0"/>
                </a:moveTo>
                <a:lnTo>
                  <a:pt x="12358394" y="0"/>
                </a:lnTo>
                <a:lnTo>
                  <a:pt x="12358394" y="7847580"/>
                </a:lnTo>
                <a:lnTo>
                  <a:pt x="0" y="784758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TextBox 8" id="8"/>
          <p:cNvSpPr txBox="true"/>
          <p:nvPr/>
        </p:nvSpPr>
        <p:spPr>
          <a:xfrm rot="0">
            <a:off x="1028700" y="1612507"/>
            <a:ext cx="8910110" cy="1193800"/>
          </a:xfrm>
          <a:prstGeom prst="rect">
            <a:avLst/>
          </a:prstGeom>
        </p:spPr>
        <p:txBody>
          <a:bodyPr anchor="t" rtlCol="false" tIns="0" lIns="0" bIns="0" rIns="0">
            <a:spAutoFit/>
          </a:bodyPr>
          <a:lstStyle/>
          <a:p>
            <a:pPr algn="l">
              <a:lnSpc>
                <a:spcPts val="9799"/>
              </a:lnSpc>
            </a:pPr>
            <a:r>
              <a:rPr lang="en-US" sz="6999">
                <a:solidFill>
                  <a:srgbClr val="000000"/>
                </a:solidFill>
                <a:latin typeface="Open Sans"/>
                <a:ea typeface="Open Sans"/>
                <a:cs typeface="Open Sans"/>
                <a:sym typeface="Open Sans"/>
              </a:rPr>
              <a:t>Nội dung</a:t>
            </a:r>
          </a:p>
        </p:txBody>
      </p:sp>
      <p:sp>
        <p:nvSpPr>
          <p:cNvPr name="TextBox 9" id="9"/>
          <p:cNvSpPr txBox="true"/>
          <p:nvPr/>
        </p:nvSpPr>
        <p:spPr>
          <a:xfrm rot="0">
            <a:off x="1028700" y="2834015"/>
            <a:ext cx="6321301" cy="3695700"/>
          </a:xfrm>
          <a:prstGeom prst="rect">
            <a:avLst/>
          </a:prstGeom>
        </p:spPr>
        <p:txBody>
          <a:bodyPr anchor="t" rtlCol="false" tIns="0" lIns="0" bIns="0" rIns="0">
            <a:spAutoFit/>
          </a:bodyPr>
          <a:lstStyle/>
          <a:p>
            <a:pPr algn="l" marL="1079501" indent="-539750" lvl="1">
              <a:lnSpc>
                <a:spcPts val="7000"/>
              </a:lnSpc>
              <a:buAutoNum type="arabicPeriod" startAt="1"/>
            </a:pPr>
            <a:r>
              <a:rPr lang="en-US" sz="5000">
                <a:solidFill>
                  <a:srgbClr val="000000"/>
                </a:solidFill>
                <a:latin typeface="Open Sans"/>
                <a:ea typeface="Open Sans"/>
                <a:cs typeface="Open Sans"/>
                <a:sym typeface="Open Sans"/>
              </a:rPr>
              <a:t>Giới thiệu đồ án</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Giới thiệu</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Mục tiêu</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Đối tượng</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Chức năng</a:t>
            </a:r>
          </a:p>
        </p:txBody>
      </p:sp>
      <p:sp>
        <p:nvSpPr>
          <p:cNvPr name="TextBox 10" id="10"/>
          <p:cNvSpPr txBox="true"/>
          <p:nvPr/>
        </p:nvSpPr>
        <p:spPr>
          <a:xfrm rot="0">
            <a:off x="8643485" y="4243715"/>
            <a:ext cx="7025275" cy="2286000"/>
          </a:xfrm>
          <a:prstGeom prst="rect">
            <a:avLst/>
          </a:prstGeom>
        </p:spPr>
        <p:txBody>
          <a:bodyPr anchor="t" rtlCol="false" tIns="0" lIns="0" bIns="0" rIns="0">
            <a:spAutoFit/>
          </a:bodyPr>
          <a:lstStyle/>
          <a:p>
            <a:pPr algn="l">
              <a:lnSpc>
                <a:spcPts val="7000"/>
              </a:lnSpc>
            </a:pPr>
            <a:r>
              <a:rPr lang="en-US" sz="5000">
                <a:solidFill>
                  <a:srgbClr val="000000"/>
                </a:solidFill>
                <a:latin typeface="Open Sans"/>
                <a:ea typeface="Open Sans"/>
                <a:cs typeface="Open Sans"/>
                <a:sym typeface="Open Sans"/>
              </a:rPr>
              <a:t>4. Thiết kế hệ thống</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Use case</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Class Diagram</a:t>
            </a:r>
          </a:p>
        </p:txBody>
      </p:sp>
      <p:sp>
        <p:nvSpPr>
          <p:cNvPr name="TextBox 11" id="11"/>
          <p:cNvSpPr txBox="true"/>
          <p:nvPr/>
        </p:nvSpPr>
        <p:spPr>
          <a:xfrm rot="0">
            <a:off x="8643485" y="6786890"/>
            <a:ext cx="6820896" cy="1749425"/>
          </a:xfrm>
          <a:prstGeom prst="rect">
            <a:avLst/>
          </a:prstGeom>
        </p:spPr>
        <p:txBody>
          <a:bodyPr anchor="t" rtlCol="false" tIns="0" lIns="0" bIns="0" rIns="0">
            <a:spAutoFit/>
          </a:bodyPr>
          <a:lstStyle/>
          <a:p>
            <a:pPr algn="l">
              <a:lnSpc>
                <a:spcPts val="7000"/>
              </a:lnSpc>
            </a:pPr>
            <a:r>
              <a:rPr lang="en-US" sz="5000">
                <a:solidFill>
                  <a:srgbClr val="000000"/>
                </a:solidFill>
                <a:latin typeface="Open Sans"/>
                <a:ea typeface="Open Sans"/>
                <a:cs typeface="Open Sans"/>
                <a:sym typeface="Open Sans"/>
              </a:rPr>
              <a:t>5. Thiết kế giao diện và demo </a:t>
            </a:r>
          </a:p>
        </p:txBody>
      </p:sp>
      <p:sp>
        <p:nvSpPr>
          <p:cNvPr name="TextBox 12" id="12"/>
          <p:cNvSpPr txBox="true"/>
          <p:nvPr/>
        </p:nvSpPr>
        <p:spPr>
          <a:xfrm rot="0">
            <a:off x="1269093" y="6787829"/>
            <a:ext cx="6820896" cy="863600"/>
          </a:xfrm>
          <a:prstGeom prst="rect">
            <a:avLst/>
          </a:prstGeom>
        </p:spPr>
        <p:txBody>
          <a:bodyPr anchor="t" rtlCol="false" tIns="0" lIns="0" bIns="0" rIns="0">
            <a:spAutoFit/>
          </a:bodyPr>
          <a:lstStyle/>
          <a:p>
            <a:pPr algn="l">
              <a:lnSpc>
                <a:spcPts val="7000"/>
              </a:lnSpc>
            </a:pPr>
            <a:r>
              <a:rPr lang="en-US" sz="5000">
                <a:solidFill>
                  <a:srgbClr val="000000"/>
                </a:solidFill>
                <a:latin typeface="Open Sans"/>
                <a:ea typeface="Open Sans"/>
                <a:cs typeface="Open Sans"/>
                <a:sym typeface="Open Sans"/>
              </a:rPr>
              <a:t>2. Công nghệ sử dụng </a:t>
            </a:r>
          </a:p>
        </p:txBody>
      </p:sp>
      <p:sp>
        <p:nvSpPr>
          <p:cNvPr name="TextBox 13" id="13"/>
          <p:cNvSpPr txBox="true"/>
          <p:nvPr/>
        </p:nvSpPr>
        <p:spPr>
          <a:xfrm rot="0">
            <a:off x="8643485" y="2827658"/>
            <a:ext cx="8615815" cy="863600"/>
          </a:xfrm>
          <a:prstGeom prst="rect">
            <a:avLst/>
          </a:prstGeom>
        </p:spPr>
        <p:txBody>
          <a:bodyPr anchor="t" rtlCol="false" tIns="0" lIns="0" bIns="0" rIns="0">
            <a:spAutoFit/>
          </a:bodyPr>
          <a:lstStyle/>
          <a:p>
            <a:pPr algn="l">
              <a:lnSpc>
                <a:spcPts val="7000"/>
              </a:lnSpc>
            </a:pPr>
            <a:r>
              <a:rPr lang="en-US" sz="5000">
                <a:solidFill>
                  <a:srgbClr val="000000"/>
                </a:solidFill>
                <a:latin typeface="Open Sans"/>
                <a:ea typeface="Open Sans"/>
                <a:cs typeface="Open Sans"/>
                <a:sym typeface="Open Sans"/>
              </a:rPr>
              <a:t>3. Phương hướng phát triển</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17596"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20953"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59710"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73906"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74328"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11593132" y="2484065"/>
            <a:ext cx="6356958" cy="6356958"/>
          </a:xfrm>
          <a:custGeom>
            <a:avLst/>
            <a:gdLst/>
            <a:ahLst/>
            <a:cxnLst/>
            <a:rect r="r" b="b" t="t" l="l"/>
            <a:pathLst>
              <a:path h="6356958" w="6356958">
                <a:moveTo>
                  <a:pt x="0" y="0"/>
                </a:moveTo>
                <a:lnTo>
                  <a:pt x="6356958" y="0"/>
                </a:lnTo>
                <a:lnTo>
                  <a:pt x="6356958" y="6356959"/>
                </a:lnTo>
                <a:lnTo>
                  <a:pt x="0" y="6356959"/>
                </a:lnTo>
                <a:lnTo>
                  <a:pt x="0" y="0"/>
                </a:lnTo>
                <a:close/>
              </a:path>
            </a:pathLst>
          </a:custGeom>
          <a:blipFill>
            <a:blip r:embed="rId6"/>
            <a:stretch>
              <a:fillRect l="0" t="0" r="0" b="0"/>
            </a:stretch>
          </a:blipFill>
        </p:spPr>
      </p:sp>
      <p:sp>
        <p:nvSpPr>
          <p:cNvPr name="TextBox 9" id="9"/>
          <p:cNvSpPr txBox="true"/>
          <p:nvPr/>
        </p:nvSpPr>
        <p:spPr>
          <a:xfrm rot="0">
            <a:off x="-328681" y="1825331"/>
            <a:ext cx="8263261" cy="745966"/>
          </a:xfrm>
          <a:prstGeom prst="rect">
            <a:avLst/>
          </a:prstGeom>
        </p:spPr>
        <p:txBody>
          <a:bodyPr anchor="t" rtlCol="false" tIns="0" lIns="0" bIns="0" rIns="0">
            <a:spAutoFit/>
          </a:bodyPr>
          <a:lstStyle/>
          <a:p>
            <a:pPr algn="ctr" marL="0" indent="0" lvl="0">
              <a:lnSpc>
                <a:spcPts val="5751"/>
              </a:lnSpc>
              <a:spcBef>
                <a:spcPct val="0"/>
              </a:spcBef>
            </a:pPr>
            <a:r>
              <a:rPr lang="en-US" b="true" sz="5374" spc="-343">
                <a:solidFill>
                  <a:srgbClr val="000000"/>
                </a:solidFill>
                <a:latin typeface="Montserrat Semi-Bold"/>
                <a:ea typeface="Montserrat Semi-Bold"/>
                <a:cs typeface="Montserrat Semi-Bold"/>
                <a:sym typeface="Montserrat Semi-Bold"/>
              </a:rPr>
              <a:t>GIỚI THIỆU VỀ DỰ ÁN</a:t>
            </a:r>
          </a:p>
        </p:txBody>
      </p:sp>
      <p:sp>
        <p:nvSpPr>
          <p:cNvPr name="TextBox 10" id="10"/>
          <p:cNvSpPr txBox="true"/>
          <p:nvPr/>
        </p:nvSpPr>
        <p:spPr>
          <a:xfrm rot="0">
            <a:off x="1028700" y="4039485"/>
            <a:ext cx="9237794" cy="3169918"/>
          </a:xfrm>
          <a:prstGeom prst="rect">
            <a:avLst/>
          </a:prstGeom>
        </p:spPr>
        <p:txBody>
          <a:bodyPr anchor="t" rtlCol="false" tIns="0" lIns="0" bIns="0" rIns="0">
            <a:spAutoFit/>
          </a:bodyPr>
          <a:lstStyle/>
          <a:p>
            <a:pPr algn="l">
              <a:lnSpc>
                <a:spcPts val="4200"/>
              </a:lnSpc>
            </a:pPr>
            <a:r>
              <a:rPr lang="en-US" sz="2800" spc="280" b="true">
                <a:solidFill>
                  <a:srgbClr val="000000"/>
                </a:solidFill>
                <a:latin typeface="Montserrat Medium"/>
                <a:ea typeface="Montserrat Medium"/>
                <a:cs typeface="Montserrat Medium"/>
                <a:sym typeface="Montserrat Medium"/>
              </a:rPr>
              <a:t>Nến thơm không chỉ là sản phẩm trang trí, mà còn là công cụ nâng cao sức khỏe và sự tập trung. Với chi phí đầu tư thấp và tính ứng dụng cao, việc kinh doanh nến thơm mở ra cơ hội lớn trên các nền tảng thương mại điện tử và mạng xã hội.</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5000"/>
            </a:blip>
            <a:stretch>
              <a:fillRect l="0" t="0" r="0" b="0"/>
            </a:stretch>
          </a:blipFill>
        </p:spPr>
      </p:sp>
      <p:sp>
        <p:nvSpPr>
          <p:cNvPr name="Freeform 8" id="8"/>
          <p:cNvSpPr/>
          <p:nvPr/>
        </p:nvSpPr>
        <p:spPr>
          <a:xfrm flipH="false" flipV="false" rot="0">
            <a:off x="11393107" y="2298723"/>
            <a:ext cx="6356958" cy="6356958"/>
          </a:xfrm>
          <a:custGeom>
            <a:avLst/>
            <a:gdLst/>
            <a:ahLst/>
            <a:cxnLst/>
            <a:rect r="r" b="b" t="t" l="l"/>
            <a:pathLst>
              <a:path h="6356958" w="6356958">
                <a:moveTo>
                  <a:pt x="0" y="0"/>
                </a:moveTo>
                <a:lnTo>
                  <a:pt x="6356958" y="0"/>
                </a:lnTo>
                <a:lnTo>
                  <a:pt x="6356958" y="6356958"/>
                </a:lnTo>
                <a:lnTo>
                  <a:pt x="0" y="6356958"/>
                </a:lnTo>
                <a:lnTo>
                  <a:pt x="0" y="0"/>
                </a:lnTo>
                <a:close/>
              </a:path>
            </a:pathLst>
          </a:custGeom>
          <a:blipFill>
            <a:blip r:embed="rId6"/>
            <a:stretch>
              <a:fillRect l="0" t="0" r="0" b="0"/>
            </a:stretch>
          </a:blipFill>
        </p:spPr>
      </p:sp>
      <p:sp>
        <p:nvSpPr>
          <p:cNvPr name="TextBox 9" id="9"/>
          <p:cNvSpPr txBox="true"/>
          <p:nvPr/>
        </p:nvSpPr>
        <p:spPr>
          <a:xfrm rot="0">
            <a:off x="499874" y="1825331"/>
            <a:ext cx="9557665" cy="745966"/>
          </a:xfrm>
          <a:prstGeom prst="rect">
            <a:avLst/>
          </a:prstGeom>
        </p:spPr>
        <p:txBody>
          <a:bodyPr anchor="t" rtlCol="false" tIns="0" lIns="0" bIns="0" rIns="0">
            <a:spAutoFit/>
          </a:bodyPr>
          <a:lstStyle/>
          <a:p>
            <a:pPr algn="ctr" marL="0" indent="0" lvl="0">
              <a:lnSpc>
                <a:spcPts val="5751"/>
              </a:lnSpc>
              <a:spcBef>
                <a:spcPct val="0"/>
              </a:spcBef>
            </a:pPr>
            <a:r>
              <a:rPr lang="en-US" b="true" sz="5374" spc="-343">
                <a:solidFill>
                  <a:srgbClr val="000000"/>
                </a:solidFill>
                <a:latin typeface="Montserrat Semi-Bold"/>
                <a:ea typeface="Montserrat Semi-Bold"/>
                <a:cs typeface="Montserrat Semi-Bold"/>
                <a:sym typeface="Montserrat Semi-Bold"/>
              </a:rPr>
              <a:t>SƠ LƯỢC VỀ MỤC TIÊU</a:t>
            </a:r>
            <a:r>
              <a:rPr lang="en-US" b="true" sz="5374" spc="-343">
                <a:solidFill>
                  <a:srgbClr val="000000"/>
                </a:solidFill>
                <a:latin typeface="Montserrat Semi-Bold"/>
                <a:ea typeface="Montserrat Semi-Bold"/>
                <a:cs typeface="Montserrat Semi-Bold"/>
                <a:sym typeface="Montserrat Semi-Bold"/>
              </a:rPr>
              <a:t> DỰ ÁN</a:t>
            </a:r>
          </a:p>
        </p:txBody>
      </p:sp>
      <p:sp>
        <p:nvSpPr>
          <p:cNvPr name="TextBox 10" id="10"/>
          <p:cNvSpPr txBox="true"/>
          <p:nvPr/>
        </p:nvSpPr>
        <p:spPr>
          <a:xfrm rot="0">
            <a:off x="499874" y="3064766"/>
            <a:ext cx="7903384" cy="2950228"/>
          </a:xfrm>
          <a:prstGeom prst="rect">
            <a:avLst/>
          </a:prstGeom>
        </p:spPr>
        <p:txBody>
          <a:bodyPr anchor="t" rtlCol="false" tIns="0" lIns="0" bIns="0" rIns="0">
            <a:spAutoFit/>
          </a:bodyPr>
          <a:lstStyle/>
          <a:p>
            <a:pPr algn="l" marL="604930" indent="-302465" lvl="1">
              <a:lnSpc>
                <a:spcPts val="3922"/>
              </a:lnSpc>
              <a:buFont typeface="Arial"/>
              <a:buChar char="•"/>
            </a:pPr>
            <a:r>
              <a:rPr lang="en-US" b="true" sz="2801" spc="280">
                <a:solidFill>
                  <a:srgbClr val="000000"/>
                </a:solidFill>
                <a:latin typeface="Montserrat Medium"/>
                <a:ea typeface="Montserrat Medium"/>
                <a:cs typeface="Montserrat Medium"/>
                <a:sym typeface="Montserrat Medium"/>
              </a:rPr>
              <a:t>Xây dựng nền tảng trực tuyến đa chức năng.</a:t>
            </a:r>
          </a:p>
          <a:p>
            <a:pPr algn="l" marL="604930" indent="-302465" lvl="1">
              <a:lnSpc>
                <a:spcPts val="3922"/>
              </a:lnSpc>
              <a:buFont typeface="Arial"/>
              <a:buChar char="•"/>
            </a:pPr>
            <a:r>
              <a:rPr lang="en-US" b="true" sz="2801" spc="280">
                <a:solidFill>
                  <a:srgbClr val="000000"/>
                </a:solidFill>
                <a:latin typeface="Montserrat Medium"/>
                <a:ea typeface="Montserrat Medium"/>
                <a:cs typeface="Montserrat Medium"/>
                <a:sym typeface="Montserrat Medium"/>
              </a:rPr>
              <a:t>Giúp người dùng dễ dàng sử dụng với giao diện trực quan</a:t>
            </a:r>
          </a:p>
          <a:p>
            <a:pPr algn="l" marL="604930" indent="-302465" lvl="1">
              <a:lnSpc>
                <a:spcPts val="3922"/>
              </a:lnSpc>
              <a:spcBef>
                <a:spcPct val="0"/>
              </a:spcBef>
              <a:buFont typeface="Arial"/>
              <a:buChar char="•"/>
            </a:pPr>
            <a:r>
              <a:rPr lang="en-US" b="true" sz="2801" spc="280">
                <a:solidFill>
                  <a:srgbClr val="000000"/>
                </a:solidFill>
                <a:latin typeface="Montserrat Medium"/>
                <a:ea typeface="Montserrat Medium"/>
                <a:cs typeface="Montserrat Medium"/>
                <a:sym typeface="Montserrat Medium"/>
              </a:rPr>
              <a:t>Tạo độ tin cậy về bảo mật và chất lượng cho khách hàng</a:t>
            </a:r>
          </a:p>
        </p:txBody>
      </p:sp>
      <p:sp>
        <p:nvSpPr>
          <p:cNvPr name="TextBox 11" id="11"/>
          <p:cNvSpPr txBox="true"/>
          <p:nvPr/>
        </p:nvSpPr>
        <p:spPr>
          <a:xfrm rot="0">
            <a:off x="499874" y="6622763"/>
            <a:ext cx="6105920" cy="745966"/>
          </a:xfrm>
          <a:prstGeom prst="rect">
            <a:avLst/>
          </a:prstGeom>
        </p:spPr>
        <p:txBody>
          <a:bodyPr anchor="t" rtlCol="false" tIns="0" lIns="0" bIns="0" rIns="0">
            <a:spAutoFit/>
          </a:bodyPr>
          <a:lstStyle/>
          <a:p>
            <a:pPr algn="ctr" marL="0" indent="0" lvl="0">
              <a:lnSpc>
                <a:spcPts val="5751"/>
              </a:lnSpc>
              <a:spcBef>
                <a:spcPct val="0"/>
              </a:spcBef>
            </a:pPr>
            <a:r>
              <a:rPr lang="en-US" b="true" sz="5374" spc="-343">
                <a:solidFill>
                  <a:srgbClr val="000000"/>
                </a:solidFill>
                <a:latin typeface="Montserrat Semi-Bold"/>
                <a:ea typeface="Montserrat Semi-Bold"/>
                <a:cs typeface="Montserrat Semi-Bold"/>
                <a:sym typeface="Montserrat Semi-Bold"/>
              </a:rPr>
              <a:t>ĐỐI TƯỢNG ĐỀ TÀI</a:t>
            </a:r>
          </a:p>
        </p:txBody>
      </p:sp>
      <p:sp>
        <p:nvSpPr>
          <p:cNvPr name="TextBox 12" id="12"/>
          <p:cNvSpPr txBox="true"/>
          <p:nvPr/>
        </p:nvSpPr>
        <p:spPr>
          <a:xfrm rot="0">
            <a:off x="1327014" y="7864029"/>
            <a:ext cx="7903384" cy="967714"/>
          </a:xfrm>
          <a:prstGeom prst="rect">
            <a:avLst/>
          </a:prstGeom>
        </p:spPr>
        <p:txBody>
          <a:bodyPr anchor="t" rtlCol="false" tIns="0" lIns="0" bIns="0" rIns="0">
            <a:spAutoFit/>
          </a:bodyPr>
          <a:lstStyle/>
          <a:p>
            <a:pPr algn="l" marL="604930" indent="-302465" lvl="1">
              <a:lnSpc>
                <a:spcPts val="3922"/>
              </a:lnSpc>
              <a:buFont typeface="Arial"/>
              <a:buChar char="•"/>
            </a:pPr>
            <a:r>
              <a:rPr lang="en-US" sz="2801" spc="280">
                <a:solidFill>
                  <a:srgbClr val="000000"/>
                </a:solidFill>
                <a:latin typeface="Montserrat"/>
                <a:ea typeface="Montserrat"/>
                <a:cs typeface="Montserrat"/>
                <a:sym typeface="Montserrat"/>
              </a:rPr>
              <a:t>Khách hàng (User)</a:t>
            </a:r>
          </a:p>
          <a:p>
            <a:pPr algn="l" marL="604930" indent="-302465" lvl="1">
              <a:lnSpc>
                <a:spcPts val="3922"/>
              </a:lnSpc>
              <a:spcBef>
                <a:spcPct val="0"/>
              </a:spcBef>
              <a:buFont typeface="Arial"/>
              <a:buChar char="•"/>
            </a:pPr>
            <a:r>
              <a:rPr lang="en-US" sz="2801" spc="280">
                <a:solidFill>
                  <a:srgbClr val="000000"/>
                </a:solidFill>
                <a:latin typeface="Montserrat"/>
                <a:ea typeface="Montserrat"/>
                <a:cs typeface="Montserrat"/>
                <a:sym typeface="Montserrat"/>
              </a:rPr>
              <a:t>Quản lý (Manager)</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TextBox 8" id="8"/>
          <p:cNvSpPr txBox="true"/>
          <p:nvPr/>
        </p:nvSpPr>
        <p:spPr>
          <a:xfrm rot="0">
            <a:off x="4945897" y="821897"/>
            <a:ext cx="8396207"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Công nghệ đã sử dụng</a:t>
            </a:r>
          </a:p>
        </p:txBody>
      </p:sp>
      <p:sp>
        <p:nvSpPr>
          <p:cNvPr name="TextBox 9" id="9"/>
          <p:cNvSpPr txBox="true"/>
          <p:nvPr/>
        </p:nvSpPr>
        <p:spPr>
          <a:xfrm rot="0">
            <a:off x="2964803" y="1971942"/>
            <a:ext cx="8632416" cy="2990850"/>
          </a:xfrm>
          <a:prstGeom prst="rect">
            <a:avLst/>
          </a:prstGeom>
        </p:spPr>
        <p:txBody>
          <a:bodyPr anchor="t" rtlCol="false" tIns="0" lIns="0" bIns="0" rIns="0">
            <a:spAutoFit/>
          </a:bodyPr>
          <a:lstStyle/>
          <a:p>
            <a:pPr algn="l">
              <a:lnSpc>
                <a:spcPts val="7000"/>
              </a:lnSpc>
            </a:pPr>
            <a:r>
              <a:rPr lang="en-US" sz="5000">
                <a:solidFill>
                  <a:srgbClr val="000000"/>
                </a:solidFill>
                <a:latin typeface="Open Sans"/>
                <a:ea typeface="Open Sans"/>
                <a:cs typeface="Open Sans"/>
                <a:sym typeface="Open Sans"/>
              </a:rPr>
              <a:t>Môi trường cài đặt</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Java SE Development Kit 22</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Apache tomcat 10.1</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Eclipse IDE</a:t>
            </a:r>
          </a:p>
        </p:txBody>
      </p:sp>
      <p:sp>
        <p:nvSpPr>
          <p:cNvPr name="TextBox 10" id="10"/>
          <p:cNvSpPr txBox="true"/>
          <p:nvPr/>
        </p:nvSpPr>
        <p:spPr>
          <a:xfrm rot="0">
            <a:off x="2964803" y="5038725"/>
            <a:ext cx="8632416" cy="4400550"/>
          </a:xfrm>
          <a:prstGeom prst="rect">
            <a:avLst/>
          </a:prstGeom>
        </p:spPr>
        <p:txBody>
          <a:bodyPr anchor="t" rtlCol="false" tIns="0" lIns="0" bIns="0" rIns="0">
            <a:spAutoFit/>
          </a:bodyPr>
          <a:lstStyle/>
          <a:p>
            <a:pPr algn="l">
              <a:lnSpc>
                <a:spcPts val="7000"/>
              </a:lnSpc>
            </a:pPr>
            <a:r>
              <a:rPr lang="en-US" sz="5000">
                <a:solidFill>
                  <a:srgbClr val="000000"/>
                </a:solidFill>
                <a:latin typeface="Open Sans"/>
                <a:ea typeface="Open Sans"/>
                <a:cs typeface="Open Sans"/>
                <a:sym typeface="Open Sans"/>
              </a:rPr>
              <a:t>Công nghệ sử dụng</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Servlet / JSP / JSTL</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Bootstrap 5.3</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JDBC</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SQL Server</a:t>
            </a:r>
          </a:p>
          <a:p>
            <a:pPr algn="l" marL="863599" indent="-431800" lvl="1">
              <a:lnSpc>
                <a:spcPts val="5599"/>
              </a:lnSpc>
              <a:buFont typeface="Arial"/>
              <a:buChar char="•"/>
            </a:pPr>
            <a:r>
              <a:rPr lang="en-US" sz="3999">
                <a:solidFill>
                  <a:srgbClr val="4D4D4F"/>
                </a:solidFill>
                <a:latin typeface="Open Sans"/>
                <a:ea typeface="Open Sans"/>
                <a:cs typeface="Open Sans"/>
                <a:sym typeface="Open Sans"/>
              </a:rPr>
              <a:t>Toast</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TextBox 8" id="8"/>
          <p:cNvSpPr txBox="true"/>
          <p:nvPr/>
        </p:nvSpPr>
        <p:spPr>
          <a:xfrm rot="0">
            <a:off x="3799100" y="799188"/>
            <a:ext cx="10689800" cy="778510"/>
          </a:xfrm>
          <a:prstGeom prst="rect">
            <a:avLst/>
          </a:prstGeom>
        </p:spPr>
        <p:txBody>
          <a:bodyPr anchor="t" rtlCol="false" tIns="0" lIns="0" bIns="0" rIns="0">
            <a:spAutoFit/>
          </a:bodyPr>
          <a:lstStyle/>
          <a:p>
            <a:pPr algn="l">
              <a:lnSpc>
                <a:spcPts val="6439"/>
              </a:lnSpc>
              <a:spcBef>
                <a:spcPct val="0"/>
              </a:spcBef>
            </a:pPr>
            <a:r>
              <a:rPr lang="en-US" b="true" sz="4599" spc="459">
                <a:solidFill>
                  <a:srgbClr val="000000"/>
                </a:solidFill>
                <a:latin typeface="Montserrat Bold"/>
                <a:ea typeface="Montserrat Bold"/>
                <a:cs typeface="Montserrat Bold"/>
                <a:sym typeface="Montserrat Bold"/>
              </a:rPr>
              <a:t>PHƯƠNG HƯỚNG PHÁT TRIỂN</a:t>
            </a:r>
          </a:p>
        </p:txBody>
      </p:sp>
      <p:sp>
        <p:nvSpPr>
          <p:cNvPr name="TextBox 9" id="9"/>
          <p:cNvSpPr txBox="true"/>
          <p:nvPr/>
        </p:nvSpPr>
        <p:spPr>
          <a:xfrm rot="0">
            <a:off x="2964803" y="1971942"/>
            <a:ext cx="12358395" cy="6178550"/>
          </a:xfrm>
          <a:prstGeom prst="rect">
            <a:avLst/>
          </a:prstGeom>
        </p:spPr>
        <p:txBody>
          <a:bodyPr anchor="t" rtlCol="false" tIns="0" lIns="0" bIns="0" rIns="0">
            <a:spAutoFit/>
          </a:bodyPr>
          <a:lstStyle/>
          <a:p>
            <a:pPr algn="l" marL="1079501" indent="-539750" lvl="1">
              <a:lnSpc>
                <a:spcPts val="7000"/>
              </a:lnSpc>
              <a:buFont typeface="Arial"/>
              <a:buChar char="•"/>
            </a:pPr>
            <a:r>
              <a:rPr lang="en-US" sz="5000">
                <a:solidFill>
                  <a:srgbClr val="000000"/>
                </a:solidFill>
                <a:latin typeface="Open Sans"/>
                <a:ea typeface="Open Sans"/>
                <a:cs typeface="Open Sans"/>
                <a:sym typeface="Open Sans"/>
              </a:rPr>
              <a:t>Triển khai trang web trên nền tảng cloud</a:t>
            </a:r>
          </a:p>
          <a:p>
            <a:pPr algn="l" marL="1079501" indent="-539750" lvl="1">
              <a:lnSpc>
                <a:spcPts val="7000"/>
              </a:lnSpc>
              <a:buFont typeface="Arial"/>
              <a:buChar char="•"/>
            </a:pPr>
            <a:r>
              <a:rPr lang="en-US" sz="5000">
                <a:solidFill>
                  <a:srgbClr val="000000"/>
                </a:solidFill>
                <a:latin typeface="Open Sans"/>
                <a:ea typeface="Open Sans"/>
                <a:cs typeface="Open Sans"/>
                <a:sym typeface="Open Sans"/>
              </a:rPr>
              <a:t>Tích hợp công nghệ AI và Chatbot</a:t>
            </a:r>
          </a:p>
          <a:p>
            <a:pPr algn="l" marL="1079501" indent="-539750" lvl="1">
              <a:lnSpc>
                <a:spcPts val="7000"/>
              </a:lnSpc>
              <a:buFont typeface="Arial"/>
              <a:buChar char="•"/>
            </a:pPr>
            <a:r>
              <a:rPr lang="en-US" sz="5000">
                <a:solidFill>
                  <a:srgbClr val="000000"/>
                </a:solidFill>
                <a:latin typeface="Open Sans"/>
                <a:ea typeface="Open Sans"/>
                <a:cs typeface="Open Sans"/>
                <a:sym typeface="Open Sans"/>
              </a:rPr>
              <a:t>Đa nền tảng và ứng dụng di động</a:t>
            </a:r>
          </a:p>
          <a:p>
            <a:pPr algn="l" marL="1079501" indent="-539750" lvl="1">
              <a:lnSpc>
                <a:spcPts val="7000"/>
              </a:lnSpc>
              <a:buFont typeface="Arial"/>
              <a:buChar char="•"/>
            </a:pPr>
            <a:r>
              <a:rPr lang="en-US" sz="5000">
                <a:solidFill>
                  <a:srgbClr val="000000"/>
                </a:solidFill>
                <a:latin typeface="Open Sans"/>
                <a:ea typeface="Open Sans"/>
                <a:cs typeface="Open Sans"/>
                <a:sym typeface="Open Sans"/>
              </a:rPr>
              <a:t>Tích hợp các phương thức thanh toán linh hoạt</a:t>
            </a:r>
          </a:p>
          <a:p>
            <a:pPr algn="l" marL="1079501" indent="-539750" lvl="1">
              <a:lnSpc>
                <a:spcPts val="7000"/>
              </a:lnSpc>
              <a:buFont typeface="Arial"/>
              <a:buChar char="•"/>
            </a:pPr>
            <a:r>
              <a:rPr lang="en-US" sz="5000">
                <a:solidFill>
                  <a:srgbClr val="000000"/>
                </a:solidFill>
                <a:latin typeface="Open Sans"/>
                <a:ea typeface="Open Sans"/>
                <a:cs typeface="Open Sans"/>
                <a:sym typeface="Open Sans"/>
              </a:rPr>
              <a:t>Cải thiện SEO và nội dung tiếp thị</a:t>
            </a: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3948232" y="1435020"/>
            <a:ext cx="11789119" cy="8414484"/>
          </a:xfrm>
          <a:custGeom>
            <a:avLst/>
            <a:gdLst/>
            <a:ahLst/>
            <a:cxnLst/>
            <a:rect r="r" b="b" t="t" l="l"/>
            <a:pathLst>
              <a:path h="8414484" w="11789119">
                <a:moveTo>
                  <a:pt x="0" y="0"/>
                </a:moveTo>
                <a:lnTo>
                  <a:pt x="11789119" y="0"/>
                </a:lnTo>
                <a:lnTo>
                  <a:pt x="11789119" y="8414484"/>
                </a:lnTo>
                <a:lnTo>
                  <a:pt x="0" y="8414484"/>
                </a:lnTo>
                <a:lnTo>
                  <a:pt x="0" y="0"/>
                </a:lnTo>
                <a:close/>
              </a:path>
            </a:pathLst>
          </a:custGeom>
          <a:blipFill>
            <a:blip r:embed="rId6"/>
            <a:stretch>
              <a:fillRect l="0" t="0" r="0" b="0"/>
            </a:stretch>
          </a:blipFill>
        </p:spPr>
      </p:sp>
      <p:sp>
        <p:nvSpPr>
          <p:cNvPr name="TextBox 9" id="9"/>
          <p:cNvSpPr txBox="true"/>
          <p:nvPr/>
        </p:nvSpPr>
        <p:spPr>
          <a:xfrm rot="0">
            <a:off x="4273306" y="689055"/>
            <a:ext cx="10715816" cy="745966"/>
          </a:xfrm>
          <a:prstGeom prst="rect">
            <a:avLst/>
          </a:prstGeom>
        </p:spPr>
        <p:txBody>
          <a:bodyPr anchor="t" rtlCol="false" tIns="0" lIns="0" bIns="0" rIns="0">
            <a:spAutoFit/>
          </a:bodyPr>
          <a:lstStyle/>
          <a:p>
            <a:pPr algn="ctr" marL="0" indent="0" lvl="0">
              <a:lnSpc>
                <a:spcPts val="5751"/>
              </a:lnSpc>
              <a:spcBef>
                <a:spcPct val="0"/>
              </a:spcBef>
            </a:pPr>
            <a:r>
              <a:rPr lang="en-US" b="true" sz="5374" spc="-343">
                <a:solidFill>
                  <a:srgbClr val="000000"/>
                </a:solidFill>
                <a:latin typeface="Montserrat Semi-Bold"/>
                <a:ea typeface="Montserrat Semi-Bold"/>
                <a:cs typeface="Montserrat Semi-Bold"/>
                <a:sym typeface="Montserrat Semi-Bold"/>
              </a:rPr>
              <a:t>PHÂN TÍCH HỆ THỐNG: USE CASE</a:t>
            </a:r>
          </a:p>
        </p:txBody>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100000">
            <a:off x="-2227121" y="-4284383"/>
            <a:ext cx="5058275" cy="7323233"/>
          </a:xfrm>
          <a:custGeom>
            <a:avLst/>
            <a:gdLst/>
            <a:ahLst/>
            <a:cxnLst/>
            <a:rect r="r" b="b" t="t" l="l"/>
            <a:pathLst>
              <a:path h="7323233" w="5058275">
                <a:moveTo>
                  <a:pt x="0" y="0"/>
                </a:moveTo>
                <a:lnTo>
                  <a:pt x="5058276" y="0"/>
                </a:lnTo>
                <a:lnTo>
                  <a:pt x="5058276" y="7323233"/>
                </a:lnTo>
                <a:lnTo>
                  <a:pt x="0" y="7323233"/>
                </a:lnTo>
                <a:lnTo>
                  <a:pt x="0" y="0"/>
                </a:lnTo>
                <a:close/>
              </a:path>
            </a:pathLst>
          </a:custGeom>
          <a:blipFill>
            <a:blip r:embed="rId3"/>
            <a:stretch>
              <a:fillRect l="0" t="0" r="0" b="0"/>
            </a:stretch>
          </a:blipFill>
        </p:spPr>
      </p:sp>
      <p:sp>
        <p:nvSpPr>
          <p:cNvPr name="Freeform 4" id="4"/>
          <p:cNvSpPr/>
          <p:nvPr/>
        </p:nvSpPr>
        <p:spPr>
          <a:xfrm flipH="true" flipV="true" rot="6773895">
            <a:off x="15411428" y="7235973"/>
            <a:ext cx="5058275" cy="7323233"/>
          </a:xfrm>
          <a:custGeom>
            <a:avLst/>
            <a:gdLst/>
            <a:ahLst/>
            <a:cxnLst/>
            <a:rect r="r" b="b" t="t" l="l"/>
            <a:pathLst>
              <a:path h="7323233" w="5058275">
                <a:moveTo>
                  <a:pt x="5058275" y="7323233"/>
                </a:moveTo>
                <a:lnTo>
                  <a:pt x="0" y="7323233"/>
                </a:lnTo>
                <a:lnTo>
                  <a:pt x="0" y="0"/>
                </a:lnTo>
                <a:lnTo>
                  <a:pt x="5058275" y="0"/>
                </a:lnTo>
                <a:lnTo>
                  <a:pt x="5058275" y="7323233"/>
                </a:lnTo>
                <a:close/>
              </a:path>
            </a:pathLst>
          </a:custGeom>
          <a:blipFill>
            <a:blip r:embed="rId3"/>
            <a:stretch>
              <a:fillRect l="0" t="0" r="0" b="0"/>
            </a:stretch>
          </a:blipFill>
        </p:spPr>
      </p:sp>
      <p:sp>
        <p:nvSpPr>
          <p:cNvPr name="Freeform 5" id="5"/>
          <p:cNvSpPr/>
          <p:nvPr/>
        </p:nvSpPr>
        <p:spPr>
          <a:xfrm flipH="true" flipV="true" rot="0">
            <a:off x="-1669235" y="7714929"/>
            <a:ext cx="3589839" cy="3677172"/>
          </a:xfrm>
          <a:custGeom>
            <a:avLst/>
            <a:gdLst/>
            <a:ahLst/>
            <a:cxnLst/>
            <a:rect r="r" b="b" t="t" l="l"/>
            <a:pathLst>
              <a:path h="3677172" w="3589839">
                <a:moveTo>
                  <a:pt x="3589839" y="3677172"/>
                </a:moveTo>
                <a:lnTo>
                  <a:pt x="0" y="3677172"/>
                </a:lnTo>
                <a:lnTo>
                  <a:pt x="0" y="0"/>
                </a:lnTo>
                <a:lnTo>
                  <a:pt x="3589839" y="0"/>
                </a:lnTo>
                <a:lnTo>
                  <a:pt x="3589839" y="3677172"/>
                </a:lnTo>
                <a:close/>
              </a:path>
            </a:pathLst>
          </a:custGeom>
          <a:blipFill>
            <a:blip r:embed="rId4"/>
            <a:stretch>
              <a:fillRect l="0" t="0" r="0" b="0"/>
            </a:stretch>
          </a:blipFill>
        </p:spPr>
      </p:sp>
      <p:sp>
        <p:nvSpPr>
          <p:cNvPr name="Freeform 6" id="6"/>
          <p:cNvSpPr/>
          <p:nvPr/>
        </p:nvSpPr>
        <p:spPr>
          <a:xfrm flipH="false" flipV="false" rot="0">
            <a:off x="15464381" y="-1105875"/>
            <a:ext cx="3589839" cy="3677172"/>
          </a:xfrm>
          <a:custGeom>
            <a:avLst/>
            <a:gdLst/>
            <a:ahLst/>
            <a:cxnLst/>
            <a:rect r="r" b="b" t="t" l="l"/>
            <a:pathLst>
              <a:path h="3677172" w="3589839">
                <a:moveTo>
                  <a:pt x="0" y="0"/>
                </a:moveTo>
                <a:lnTo>
                  <a:pt x="3589838" y="0"/>
                </a:lnTo>
                <a:lnTo>
                  <a:pt x="3589838" y="3677172"/>
                </a:lnTo>
                <a:lnTo>
                  <a:pt x="0" y="3677172"/>
                </a:lnTo>
                <a:lnTo>
                  <a:pt x="0" y="0"/>
                </a:lnTo>
                <a:close/>
              </a:path>
            </a:pathLst>
          </a:custGeom>
          <a:blipFill>
            <a:blip r:embed="rId4"/>
            <a:stretch>
              <a:fillRect l="0" t="0" r="0" b="0"/>
            </a:stretch>
          </a:blipFill>
        </p:spPr>
      </p:sp>
      <p:sp>
        <p:nvSpPr>
          <p:cNvPr name="Freeform 7" id="7"/>
          <p:cNvSpPr/>
          <p:nvPr/>
        </p:nvSpPr>
        <p:spPr>
          <a:xfrm flipH="false" flipV="false" rot="0">
            <a:off x="2964803" y="1028700"/>
            <a:ext cx="12358395" cy="8820804"/>
          </a:xfrm>
          <a:custGeom>
            <a:avLst/>
            <a:gdLst/>
            <a:ahLst/>
            <a:cxnLst/>
            <a:rect r="r" b="b" t="t" l="l"/>
            <a:pathLst>
              <a:path h="8820804" w="12358395">
                <a:moveTo>
                  <a:pt x="0" y="0"/>
                </a:moveTo>
                <a:lnTo>
                  <a:pt x="12358394" y="0"/>
                </a:lnTo>
                <a:lnTo>
                  <a:pt x="12358394" y="8820804"/>
                </a:lnTo>
                <a:lnTo>
                  <a:pt x="0" y="8820804"/>
                </a:lnTo>
                <a:lnTo>
                  <a:pt x="0" y="0"/>
                </a:lnTo>
                <a:close/>
              </a:path>
            </a:pathLst>
          </a:custGeom>
          <a:blipFill>
            <a:blip r:embed="rId5">
              <a:alphaModFix amt="9999"/>
            </a:blip>
            <a:stretch>
              <a:fillRect l="0" t="0" r="0" b="0"/>
            </a:stretch>
          </a:blipFill>
        </p:spPr>
      </p:sp>
      <p:sp>
        <p:nvSpPr>
          <p:cNvPr name="Freeform 8" id="8"/>
          <p:cNvSpPr/>
          <p:nvPr/>
        </p:nvSpPr>
        <p:spPr>
          <a:xfrm flipH="false" flipV="false" rot="0">
            <a:off x="5263237" y="1435020"/>
            <a:ext cx="8735955" cy="8725035"/>
          </a:xfrm>
          <a:custGeom>
            <a:avLst/>
            <a:gdLst/>
            <a:ahLst/>
            <a:cxnLst/>
            <a:rect r="r" b="b" t="t" l="l"/>
            <a:pathLst>
              <a:path h="8725035" w="8735955">
                <a:moveTo>
                  <a:pt x="0" y="0"/>
                </a:moveTo>
                <a:lnTo>
                  <a:pt x="8735954" y="0"/>
                </a:lnTo>
                <a:lnTo>
                  <a:pt x="8735954" y="8725035"/>
                </a:lnTo>
                <a:lnTo>
                  <a:pt x="0" y="8725035"/>
                </a:lnTo>
                <a:lnTo>
                  <a:pt x="0" y="0"/>
                </a:lnTo>
                <a:close/>
              </a:path>
            </a:pathLst>
          </a:custGeom>
          <a:blipFill>
            <a:blip r:embed="rId6"/>
            <a:stretch>
              <a:fillRect l="0" t="0" r="0" b="0"/>
            </a:stretch>
          </a:blipFill>
        </p:spPr>
      </p:sp>
      <p:sp>
        <p:nvSpPr>
          <p:cNvPr name="TextBox 9" id="9"/>
          <p:cNvSpPr txBox="true"/>
          <p:nvPr/>
        </p:nvSpPr>
        <p:spPr>
          <a:xfrm rot="0">
            <a:off x="4273306" y="689055"/>
            <a:ext cx="10715816" cy="745966"/>
          </a:xfrm>
          <a:prstGeom prst="rect">
            <a:avLst/>
          </a:prstGeom>
        </p:spPr>
        <p:txBody>
          <a:bodyPr anchor="t" rtlCol="false" tIns="0" lIns="0" bIns="0" rIns="0">
            <a:spAutoFit/>
          </a:bodyPr>
          <a:lstStyle/>
          <a:p>
            <a:pPr algn="ctr" marL="0" indent="0" lvl="0">
              <a:lnSpc>
                <a:spcPts val="5751"/>
              </a:lnSpc>
              <a:spcBef>
                <a:spcPct val="0"/>
              </a:spcBef>
            </a:pPr>
            <a:r>
              <a:rPr lang="en-US" b="true" sz="5374" spc="-343">
                <a:solidFill>
                  <a:srgbClr val="000000"/>
                </a:solidFill>
                <a:latin typeface="Montserrat Semi-Bold"/>
                <a:ea typeface="Montserrat Semi-Bold"/>
                <a:cs typeface="Montserrat Semi-Bold"/>
                <a:sym typeface="Montserrat Semi-Bold"/>
              </a:rPr>
              <a:t>PHÂN TÍCH HỆ THỐNG: USE CASE</a:t>
            </a: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DAGYiKRVq1Y</dc:identifier>
  <dcterms:modified xsi:type="dcterms:W3CDTF">2011-08-01T06:04:30Z</dcterms:modified>
  <cp:revision>1</cp:revision>
  <dc:title>Bản sao của Sàn thương mại điện tử - Nến thơm</dc:title>
</cp:coreProperties>
</file>

<file path=docProps/thumbnail.jpeg>
</file>